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Barlow Medium"/>
      <p:regular r:id="rId39"/>
      <p:bold r:id="rId40"/>
      <p:italic r:id="rId41"/>
      <p:boldItalic r:id="rId42"/>
    </p:embeddedFont>
    <p:embeddedFont>
      <p:font typeface="Barlow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Bruno Mou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bold.fntdata"/><Relationship Id="rId20" Type="http://schemas.openxmlformats.org/officeDocument/2006/relationships/slide" Target="slides/slide15.xml"/><Relationship Id="rId42" Type="http://schemas.openxmlformats.org/officeDocument/2006/relationships/font" Target="fonts/BarlowMedium-boldItalic.fntdata"/><Relationship Id="rId41" Type="http://schemas.openxmlformats.org/officeDocument/2006/relationships/font" Target="fonts/BarlowMedium-italic.fntdata"/><Relationship Id="rId22" Type="http://schemas.openxmlformats.org/officeDocument/2006/relationships/slide" Target="slides/slide17.xml"/><Relationship Id="rId44" Type="http://schemas.openxmlformats.org/officeDocument/2006/relationships/font" Target="fonts/Barlow-bold.fntdata"/><Relationship Id="rId21" Type="http://schemas.openxmlformats.org/officeDocument/2006/relationships/slide" Target="slides/slide16.xml"/><Relationship Id="rId43" Type="http://schemas.openxmlformats.org/officeDocument/2006/relationships/font" Target="fonts/Barlow-regular.fntdata"/><Relationship Id="rId24" Type="http://schemas.openxmlformats.org/officeDocument/2006/relationships/slide" Target="slides/slide19.xml"/><Relationship Id="rId46" Type="http://schemas.openxmlformats.org/officeDocument/2006/relationships/font" Target="fonts/Barlow-boldItalic.fntdata"/><Relationship Id="rId23" Type="http://schemas.openxmlformats.org/officeDocument/2006/relationships/slide" Target="slides/slide18.xml"/><Relationship Id="rId45" Type="http://schemas.openxmlformats.org/officeDocument/2006/relationships/font" Target="fonts/Barlow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BarlowMedium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13T17:44:17.499">
    <p:pos x="6000" y="0"/>
    <p:text>Colocando divisórias entre os tópicos como o trabalho do ano passado. Se acharem que não precisar, só tirar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n.pt/dinheiro/portugal-e-o-sexto-pais-europeu-onde-o-consumo-mais-cresce-11309082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n.pt/dinheiro/portugal-e-o-sexto-pais-europeu-onde-o-consumo-mais-cresce-11309082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n.pt/dinheiro/portugal-e-o-sexto-pais-europeu-onde-o-consumo-mais-cresce-11309082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n.pt/dinheiro/portugal-e-o-sexto-pais-europeu-onde-o-consumo-mais-cresce-11309082.html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n.pt/dinheiro/portugal-e-o-sexto-pais-europeu-onde-o-consumo-mais-cresce-11309082.html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n.pt/dinheiro/portugal-e-o-sexto-pais-europeu-onde-o-consumo-mais-cresce-11309082.html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n.pt/dinheiro/portugal-e-o-sexto-pais-europeu-onde-o-consumo-mais-cresce-11309082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n.pt/dinheiro/portugal-e-o-sexto-pais-europeu-onde-o-consumo-mais-cresce-11309082.html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fb87c9a92b_0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b3ecb42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https://www.dn.pt/dinheiro/portugal-e-o-sexto-pais-europeu-onde-o-consumo-mais-cresce-11309082.html</a:t>
            </a:r>
            <a:endParaRPr/>
          </a:p>
        </p:txBody>
      </p:sp>
      <p:sp>
        <p:nvSpPr>
          <p:cNvPr id="184" name="Google Shape;184;g21b3ecb429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b71c29ef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1b71c29efc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2655058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126550580d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b3ecb429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https://www.dn.pt/dinheiro/portugal-e-o-sexto-pais-europeu-onde-o-consumo-mais-cresce-11309082.html</a:t>
            </a:r>
            <a:endParaRPr/>
          </a:p>
        </p:txBody>
      </p:sp>
      <p:sp>
        <p:nvSpPr>
          <p:cNvPr id="223" name="Google Shape;223;g21b3ecb4291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76646017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766460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b3ecb4291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b3ecb429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b3ecb429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https://www.dn.pt/dinheiro/portugal-e-o-sexto-pais-europeu-onde-o-consumo-mais-cresce-11309082.html</a:t>
            </a:r>
            <a:endParaRPr/>
          </a:p>
        </p:txBody>
      </p:sp>
      <p:sp>
        <p:nvSpPr>
          <p:cNvPr id="246" name="Google Shape;246;g21b3ecb4291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954a7f83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954a7f8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b3ecb429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https://www.dn.pt/dinheiro/portugal-e-o-sexto-pais-europeu-onde-o-consumo-mais-cresce-11309082.html</a:t>
            </a:r>
            <a:endParaRPr/>
          </a:p>
        </p:txBody>
      </p:sp>
      <p:sp>
        <p:nvSpPr>
          <p:cNvPr id="279" name="Google Shape;279;g21b3ecb4291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b3ecb4291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1b3ecb4291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b7ade27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1b7ade276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a9867a843_6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1a9867a843_6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b3ecb4291_1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1b3ecb4291_1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1b3ecb4291_1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1b3ecb4291_14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b3ecb4291_1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1b3ecb4291_14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b3ecb4291_1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1b3ecb4291_14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b3ecb4291_1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1b3ecb4291_14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a9867a843_1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https://www.dn.pt/dinheiro/portugal-e-o-sexto-pais-europeu-onde-o-consumo-mais-cresce-11309082.html</a:t>
            </a:r>
            <a:endParaRPr/>
          </a:p>
        </p:txBody>
      </p:sp>
      <p:sp>
        <p:nvSpPr>
          <p:cNvPr id="402" name="Google Shape;402;g21a9867a843_15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7649f70c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7649f70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b3ecb429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https://www.dn.pt/dinheiro/portugal-e-o-sexto-pais-europeu-onde-o-consumo-mais-cresce-11309082.html</a:t>
            </a:r>
            <a:endParaRPr/>
          </a:p>
        </p:txBody>
      </p:sp>
      <p:sp>
        <p:nvSpPr>
          <p:cNvPr id="418" name="Google Shape;418;g21b3ecb4291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954a7f83c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1954a7f8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a9867a8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https://www.dn.pt/dinheiro/portugal-e-o-sexto-pais-europeu-onde-o-consumo-mais-cresce-11309082.html</a:t>
            </a:r>
            <a:endParaRPr/>
          </a:p>
        </p:txBody>
      </p:sp>
      <p:sp>
        <p:nvSpPr>
          <p:cNvPr id="105" name="Google Shape;105;g21a9867a84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1a9867a843_1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https://www.dn.pt/dinheiro/portugal-e-o-sexto-pais-europeu-onde-o-consumo-mais-cresce-11309082.html</a:t>
            </a:r>
            <a:endParaRPr/>
          </a:p>
        </p:txBody>
      </p:sp>
      <p:sp>
        <p:nvSpPr>
          <p:cNvPr id="434" name="Google Shape;434;g21a9867a843_15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1a9867a843_15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1a9867a843_1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87c9a92b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fb87c9a92b_0_10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126559d7ca_109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126559d7ca_10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a9867a843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a9867a84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a9867a843_4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a9867a84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a9867a843_14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a9867a843_1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a9867a843_14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a9867a843_1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a9867a843_14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a9867a843_1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a9867a843_14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a9867a843_1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488950" lvl="0" marL="45720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b="1" sz="4100"/>
            </a:lvl1pPr>
            <a:lvl2pPr indent="-488950" lvl="1" marL="9144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2pPr>
            <a:lvl3pPr indent="-488950" lvl="2" marL="13716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3pPr>
            <a:lvl4pPr indent="-488950" lvl="3" marL="18288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4pPr>
            <a:lvl5pPr indent="-488950" lvl="4" marL="22860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5pPr>
            <a:lvl6pPr indent="-488950" lvl="5" marL="27432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6pPr>
            <a:lvl7pPr indent="-488950" lvl="6" marL="32004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7pPr>
            <a:lvl8pPr indent="-488950" lvl="7" marL="36576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8pPr>
            <a:lvl9pPr indent="-488950" lvl="8" marL="411480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b="1" sz="41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ONLY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image" Target="../media/image30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5.jpg"/><Relationship Id="rId11" Type="http://schemas.openxmlformats.org/officeDocument/2006/relationships/image" Target="../media/image2.jpg"/><Relationship Id="rId10" Type="http://schemas.openxmlformats.org/officeDocument/2006/relationships/image" Target="../media/image29.png"/><Relationship Id="rId12" Type="http://schemas.openxmlformats.org/officeDocument/2006/relationships/image" Target="../media/image9.png"/><Relationship Id="rId9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19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figma.com/proto/ntUvn06W98bnKxr434Wg5G/Mobile-app?node-id=186%3A228&amp;scaling=min-zoom&amp;page-id=5%3A199&amp;starting-point-node-id=186%3A228&amp;show-proto-sidebar=1" TargetMode="External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Empresta-me/EMPRESTA.ME" TargetMode="External"/><Relationship Id="rId4" Type="http://schemas.openxmlformats.org/officeDocument/2006/relationships/hyperlink" Target="https://empresta-me.atlassian.net/jira/software/projects/EM/boards/1" TargetMode="External"/><Relationship Id="rId5" Type="http://schemas.openxmlformats.org/officeDocument/2006/relationships/hyperlink" Target="https://63fd6f75138ca73713a84f67--dulcet-pixie-2bb283.netlify.app/" TargetMode="External"/><Relationship Id="rId6" Type="http://schemas.openxmlformats.org/officeDocument/2006/relationships/hyperlink" Target="https://63fd6f75138ca73713a84f67--dulcet-pixie-2bb283.netlify.app/" TargetMode="External"/><Relationship Id="rId7" Type="http://schemas.openxmlformats.org/officeDocument/2006/relationships/hyperlink" Target="https://docs.google.com/document/d/1ojUC0AnJ4vfHKHjLPlKtDW71YiPjcCQm_ghkLE9YLKU/edit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ctrTitle"/>
          </p:nvPr>
        </p:nvSpPr>
        <p:spPr>
          <a:xfrm>
            <a:off x="514350" y="1838325"/>
            <a:ext cx="4454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EMPRESTA</a:t>
            </a:r>
            <a:r>
              <a:rPr lang="en" sz="4800">
                <a:solidFill>
                  <a:schemeClr val="lt1"/>
                </a:solidFill>
              </a:rPr>
              <a:t>.</a:t>
            </a:r>
            <a:r>
              <a:rPr lang="en" sz="4800"/>
              <a:t>ME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Final Bachelor’s Project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Milestone 2</a:t>
            </a:r>
            <a:r>
              <a:rPr b="0" lang="en" sz="1600"/>
              <a:t> Elaboration Phase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2022/2023</a:t>
            </a:r>
            <a:endParaRPr b="0" sz="1300"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3764525"/>
            <a:ext cx="1743675" cy="11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875" y="4116375"/>
            <a:ext cx="1672225" cy="3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5">
            <a:alphaModFix/>
          </a:blip>
          <a:srcRect b="0" l="9319" r="34642" t="0"/>
          <a:stretch/>
        </p:blipFill>
        <p:spPr>
          <a:xfrm>
            <a:off x="5426650" y="769275"/>
            <a:ext cx="27168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/>
        </p:nvSpPr>
        <p:spPr>
          <a:xfrm>
            <a:off x="5266851" y="3685424"/>
            <a:ext cx="981456" cy="1024125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7524977" y="1023079"/>
            <a:ext cx="1400232" cy="700707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/>
        </p:nvSpPr>
        <p:spPr>
          <a:xfrm>
            <a:off x="1207174" y="1209750"/>
            <a:ext cx="6669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 sz="6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ACTORS</a:t>
            </a:r>
            <a:endParaRPr b="1" sz="5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754241" y="2818631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762000" y="4019550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7270299" y="250425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Elicitation</a:t>
            </a:r>
            <a:endParaRPr/>
          </a:p>
        </p:txBody>
      </p:sp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0" r="0" t="81482"/>
          <a:stretch/>
        </p:blipFill>
        <p:spPr>
          <a:xfrm flipH="1" rot="-5400000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0" r="0" t="81482"/>
          <a:stretch/>
        </p:blipFill>
        <p:spPr>
          <a:xfrm flipH="1" rot="-5400000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/>
          <p:nvPr/>
        </p:nvSpPr>
        <p:spPr>
          <a:xfrm>
            <a:off x="7524977" y="1023079"/>
            <a:ext cx="1400232" cy="700707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 de respostas do Forms. Título da pergunta: Considera que saber a reputação de um membro da sua rede, iria aumentar a sua confiança em emprestar itens?&#10;. Número de respostas: 21 respostas." id="201" name="Google Shape;201;p22" title="Considera que saber a reputação de um membro da sua rede, iria aumentar a sua confiança em emprestar itens?&#10;"/>
          <p:cNvPicPr preferRelativeResize="0"/>
          <p:nvPr/>
        </p:nvPicPr>
        <p:blipFill rotWithShape="1">
          <a:blip r:embed="rId4">
            <a:alphaModFix/>
          </a:blip>
          <a:srcRect b="0" l="1657" r="2548" t="0"/>
          <a:stretch/>
        </p:blipFill>
        <p:spPr>
          <a:xfrm>
            <a:off x="516625" y="1445450"/>
            <a:ext cx="4144123" cy="196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516588" y="3407850"/>
            <a:ext cx="41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Questionários 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550" y="1474162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5574100" y="3407850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Entrevistas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1517187" y="31260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5031073" y="30399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</a:t>
            </a:r>
            <a:endParaRPr/>
          </a:p>
        </p:txBody>
      </p:sp>
      <p:sp>
        <p:nvSpPr>
          <p:cNvPr id="212" name="Google Shape;212;p23"/>
          <p:cNvSpPr txBox="1"/>
          <p:nvPr>
            <p:ph idx="2" type="body"/>
          </p:nvPr>
        </p:nvSpPr>
        <p:spPr>
          <a:xfrm>
            <a:off x="5072850" y="3315600"/>
            <a:ext cx="1798500" cy="95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Community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Example: students from a Student Dormitory</a:t>
            </a:r>
            <a:endParaRPr/>
          </a:p>
        </p:txBody>
      </p:sp>
      <p:sp>
        <p:nvSpPr>
          <p:cNvPr id="213" name="Google Shape;213;p23"/>
          <p:cNvSpPr txBox="1"/>
          <p:nvPr>
            <p:ph idx="3" type="body"/>
          </p:nvPr>
        </p:nvSpPr>
        <p:spPr>
          <a:xfrm>
            <a:off x="1517176" y="3315600"/>
            <a:ext cx="2108700" cy="95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User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Can be a Lender, a Borrower or both.</a:t>
            </a:r>
            <a:endParaRPr/>
          </a:p>
        </p:txBody>
      </p:sp>
      <p:sp>
        <p:nvSpPr>
          <p:cNvPr id="214" name="Google Shape;214;p2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103" y="1399761"/>
            <a:ext cx="1398047" cy="139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125" y="1514850"/>
            <a:ext cx="1282949" cy="128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5">
            <a:alphaModFix/>
          </a:blip>
          <a:srcRect b="0" l="0" r="0" t="81482"/>
          <a:stretch/>
        </p:blipFill>
        <p:spPr>
          <a:xfrm flipH="1" rot="-5400000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5">
            <a:alphaModFix/>
          </a:blip>
          <a:srcRect b="0" l="0" r="0" t="81482"/>
          <a:stretch/>
        </p:blipFill>
        <p:spPr>
          <a:xfrm flipH="1" rot="-5400000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>
            <a:off x="7524977" y="1023079"/>
            <a:ext cx="1400232" cy="700707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1207174" y="1209750"/>
            <a:ext cx="6669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1" sz="6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PERSONAS</a:t>
            </a:r>
            <a:endParaRPr b="1" sz="5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-754241" y="2818631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762000" y="4019550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7270299" y="250425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b="2089" l="1173" r="1017" t="2490"/>
          <a:stretch/>
        </p:blipFill>
        <p:spPr>
          <a:xfrm>
            <a:off x="268500" y="250313"/>
            <a:ext cx="8607002" cy="47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50" y="602650"/>
            <a:ext cx="1322524" cy="132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 b="11769" l="0" r="7071" t="0"/>
          <a:stretch/>
        </p:blipFill>
        <p:spPr>
          <a:xfrm>
            <a:off x="478950" y="2367300"/>
            <a:ext cx="4407225" cy="19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 b="2167" l="1231" r="1035" t="2339"/>
          <a:stretch/>
        </p:blipFill>
        <p:spPr>
          <a:xfrm>
            <a:off x="304975" y="270100"/>
            <a:ext cx="8575846" cy="473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/>
        </p:nvSpPr>
        <p:spPr>
          <a:xfrm>
            <a:off x="1207174" y="1209750"/>
            <a:ext cx="6669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1" sz="6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USE CASES</a:t>
            </a:r>
            <a:endParaRPr b="1" sz="5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-754241" y="2818631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762000" y="4019550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7270299" y="250425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/>
        </p:nvSpPr>
        <p:spPr>
          <a:xfrm>
            <a:off x="516600" y="1315775"/>
            <a:ext cx="8197200" cy="3229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59" name="Google Shape;259;p28"/>
          <p:cNvSpPr txBox="1"/>
          <p:nvPr>
            <p:ph idx="12" type="sldNum"/>
          </p:nvPr>
        </p:nvSpPr>
        <p:spPr>
          <a:xfrm>
            <a:off x="8436225" y="43634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516538" y="1986250"/>
            <a:ext cx="5544000" cy="2559000"/>
          </a:xfrm>
          <a:prstGeom prst="roundRect">
            <a:avLst>
              <a:gd fmla="val 16667" name="adj"/>
            </a:avLst>
          </a:prstGeom>
          <a:solidFill>
            <a:srgbClr val="FF94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718100" y="1986250"/>
            <a:ext cx="10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Mobile App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679750" y="1409150"/>
            <a:ext cx="13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Desktop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 App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558650" y="2400125"/>
            <a:ext cx="1069500" cy="815700"/>
          </a:xfrm>
          <a:prstGeom prst="roundRect">
            <a:avLst>
              <a:gd fmla="val 16667" name="adj"/>
            </a:avLst>
          </a:prstGeom>
          <a:solidFill>
            <a:srgbClr val="FFD1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Search Item</a:t>
            </a:r>
            <a:endParaRPr sz="1100"/>
          </a:p>
        </p:txBody>
      </p:sp>
      <p:sp>
        <p:nvSpPr>
          <p:cNvPr id="264" name="Google Shape;264;p28"/>
          <p:cNvSpPr/>
          <p:nvPr/>
        </p:nvSpPr>
        <p:spPr>
          <a:xfrm>
            <a:off x="1706750" y="2400125"/>
            <a:ext cx="1009500" cy="815700"/>
          </a:xfrm>
          <a:prstGeom prst="roundRect">
            <a:avLst>
              <a:gd fmla="val 16667" name="adj"/>
            </a:avLst>
          </a:prstGeom>
          <a:solidFill>
            <a:srgbClr val="FFD1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Search Profile</a:t>
            </a:r>
            <a:endParaRPr sz="1100"/>
          </a:p>
        </p:txBody>
      </p:sp>
      <p:sp>
        <p:nvSpPr>
          <p:cNvPr id="265" name="Google Shape;265;p28"/>
          <p:cNvSpPr/>
          <p:nvPr/>
        </p:nvSpPr>
        <p:spPr>
          <a:xfrm>
            <a:off x="558650" y="3274325"/>
            <a:ext cx="1108800" cy="892500"/>
          </a:xfrm>
          <a:prstGeom prst="roundRect">
            <a:avLst>
              <a:gd fmla="val 16667" name="adj"/>
            </a:avLst>
          </a:prstGeom>
          <a:solidFill>
            <a:srgbClr val="FFD1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Answer Borrowing Requests</a:t>
            </a:r>
            <a:endParaRPr sz="1100"/>
          </a:p>
        </p:txBody>
      </p:sp>
      <p:sp>
        <p:nvSpPr>
          <p:cNvPr id="266" name="Google Shape;266;p28"/>
          <p:cNvSpPr/>
          <p:nvPr/>
        </p:nvSpPr>
        <p:spPr>
          <a:xfrm>
            <a:off x="1717100" y="3305675"/>
            <a:ext cx="1009500" cy="892500"/>
          </a:xfrm>
          <a:prstGeom prst="roundRect">
            <a:avLst>
              <a:gd fmla="val 16667" name="adj"/>
            </a:avLst>
          </a:prstGeom>
          <a:solidFill>
            <a:srgbClr val="FFD1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Vouch Users </a:t>
            </a:r>
            <a:r>
              <a:rPr lang="en" sz="1100"/>
              <a:t>Positively</a:t>
            </a:r>
            <a:r>
              <a:rPr lang="en" sz="1100"/>
              <a:t> or Negatively</a:t>
            </a:r>
            <a:endParaRPr sz="1100"/>
          </a:p>
        </p:txBody>
      </p:sp>
      <p:sp>
        <p:nvSpPr>
          <p:cNvPr id="267" name="Google Shape;267;p28"/>
          <p:cNvSpPr/>
          <p:nvPr/>
        </p:nvSpPr>
        <p:spPr>
          <a:xfrm>
            <a:off x="2810900" y="2429375"/>
            <a:ext cx="1009500" cy="815700"/>
          </a:xfrm>
          <a:prstGeom prst="roundRect">
            <a:avLst>
              <a:gd fmla="val 16667" name="adj"/>
            </a:avLst>
          </a:prstGeom>
          <a:solidFill>
            <a:srgbClr val="FFD1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Check Trustiness in Profiles</a:t>
            </a:r>
            <a:endParaRPr sz="1100"/>
          </a:p>
        </p:txBody>
      </p:sp>
      <p:sp>
        <p:nvSpPr>
          <p:cNvPr id="268" name="Google Shape;268;p28"/>
          <p:cNvSpPr/>
          <p:nvPr/>
        </p:nvSpPr>
        <p:spPr>
          <a:xfrm>
            <a:off x="3939925" y="2429375"/>
            <a:ext cx="1009500" cy="815700"/>
          </a:xfrm>
          <a:prstGeom prst="roundRect">
            <a:avLst>
              <a:gd fmla="val 16667" name="adj"/>
            </a:avLst>
          </a:prstGeom>
          <a:solidFill>
            <a:srgbClr val="FFD1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Request Item from Lender</a:t>
            </a:r>
            <a:endParaRPr sz="1100"/>
          </a:p>
        </p:txBody>
      </p:sp>
      <p:sp>
        <p:nvSpPr>
          <p:cNvPr id="269" name="Google Shape;269;p28"/>
          <p:cNvSpPr/>
          <p:nvPr/>
        </p:nvSpPr>
        <p:spPr>
          <a:xfrm>
            <a:off x="5008938" y="2429375"/>
            <a:ext cx="1009500" cy="815700"/>
          </a:xfrm>
          <a:prstGeom prst="roundRect">
            <a:avLst>
              <a:gd fmla="val 16667" name="adj"/>
            </a:avLst>
          </a:prstGeom>
          <a:solidFill>
            <a:srgbClr val="FFD1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Post Items needing or Willing to Lend</a:t>
            </a:r>
            <a:endParaRPr sz="1100"/>
          </a:p>
        </p:txBody>
      </p:sp>
      <p:sp>
        <p:nvSpPr>
          <p:cNvPr id="270" name="Google Shape;270;p28"/>
          <p:cNvSpPr/>
          <p:nvPr/>
        </p:nvSpPr>
        <p:spPr>
          <a:xfrm>
            <a:off x="2836250" y="3325025"/>
            <a:ext cx="1009500" cy="854400"/>
          </a:xfrm>
          <a:prstGeom prst="roundRect">
            <a:avLst>
              <a:gd fmla="val 16667" name="adj"/>
            </a:avLst>
          </a:prstGeom>
          <a:solidFill>
            <a:srgbClr val="FFD1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Review Users with a Comment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1" name="Google Shape;271;p28"/>
          <p:cNvSpPr/>
          <p:nvPr/>
        </p:nvSpPr>
        <p:spPr>
          <a:xfrm>
            <a:off x="3927125" y="3305675"/>
            <a:ext cx="1009500" cy="854400"/>
          </a:xfrm>
          <a:prstGeom prst="roundRect">
            <a:avLst>
              <a:gd fmla="val 16667" name="adj"/>
            </a:avLst>
          </a:prstGeom>
          <a:solidFill>
            <a:srgbClr val="FFD1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Import and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Export their User data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2" name="Google Shape;272;p28"/>
          <p:cNvSpPr/>
          <p:nvPr/>
        </p:nvSpPr>
        <p:spPr>
          <a:xfrm>
            <a:off x="4993925" y="3325025"/>
            <a:ext cx="1009500" cy="815700"/>
          </a:xfrm>
          <a:prstGeom prst="roundRect">
            <a:avLst>
              <a:gd fmla="val 16667" name="adj"/>
            </a:avLst>
          </a:prstGeom>
          <a:solidFill>
            <a:srgbClr val="FFEA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Find Profile by Scanning QRcode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3" name="Google Shape;273;p28"/>
          <p:cNvSpPr/>
          <p:nvPr/>
        </p:nvSpPr>
        <p:spPr>
          <a:xfrm>
            <a:off x="6260950" y="1766925"/>
            <a:ext cx="1009500" cy="1028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Host a Community Server</a:t>
            </a:r>
            <a:endParaRPr sz="1100"/>
          </a:p>
        </p:txBody>
      </p:sp>
      <p:sp>
        <p:nvSpPr>
          <p:cNvPr id="274" name="Google Shape;274;p28"/>
          <p:cNvSpPr/>
          <p:nvPr/>
        </p:nvSpPr>
        <p:spPr>
          <a:xfrm>
            <a:off x="7466456" y="1766913"/>
            <a:ext cx="963000" cy="1028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Invite Members to join the community</a:t>
            </a:r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6303725" y="2999366"/>
            <a:ext cx="963000" cy="1028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Customize Lending Policies</a:t>
            </a:r>
            <a:endParaRPr sz="1100"/>
          </a:p>
        </p:txBody>
      </p:sp>
      <p:sp>
        <p:nvSpPr>
          <p:cNvPr id="276" name="Google Shape;276;p28"/>
          <p:cNvSpPr/>
          <p:nvPr/>
        </p:nvSpPr>
        <p:spPr>
          <a:xfrm>
            <a:off x="7466456" y="2999366"/>
            <a:ext cx="963000" cy="1028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Adapt the Source Code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/>
        </p:nvSpPr>
        <p:spPr>
          <a:xfrm>
            <a:off x="1207174" y="1209750"/>
            <a:ext cx="6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1" sz="51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REQUIREMENTS</a:t>
            </a:r>
            <a:endParaRPr b="1" sz="5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-754241" y="2818631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762000" y="4019550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7270299" y="250425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523675" y="514350"/>
            <a:ext cx="75384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</a:t>
            </a:r>
            <a:r>
              <a:rPr lang="en"/>
              <a:t>ctional Requirements </a:t>
            </a: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802950" y="1232250"/>
            <a:ext cx="7538400" cy="27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Medium"/>
              <a:buChar char="•"/>
            </a:pP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Users should be able to </a:t>
            </a:r>
            <a:r>
              <a:rPr b="1" lang="en" sz="1300"/>
              <a:t>register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 and </a:t>
            </a:r>
            <a:r>
              <a:rPr b="1" lang="en" sz="1300"/>
              <a:t>login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 from any device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Medium"/>
              <a:buChar char="•"/>
            </a:pP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Users should be able to </a:t>
            </a:r>
            <a:r>
              <a:rPr b="1" lang="en" sz="1300"/>
              <a:t>add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, </a:t>
            </a:r>
            <a:r>
              <a:rPr b="1" lang="en" sz="1300"/>
              <a:t>remove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 and </a:t>
            </a:r>
            <a:r>
              <a:rPr b="1" lang="en" sz="1300"/>
              <a:t>edit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 items in their inventory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Medium"/>
              <a:buChar char="•"/>
            </a:pP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Users should </a:t>
            </a:r>
            <a:r>
              <a:rPr b="1" lang="en" sz="1300"/>
              <a:t>vouch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 for and against other users to make connections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Medium"/>
              <a:buChar char="•"/>
            </a:pP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Users should be able to </a:t>
            </a:r>
            <a:r>
              <a:rPr b="1" lang="en" sz="1300"/>
              <a:t>evaluate the trustworthiness 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of other users through the reputation score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Medium"/>
              <a:buChar char="•"/>
            </a:pP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Users should be able to explore</a:t>
            </a:r>
            <a:r>
              <a:rPr b="1" lang="en" sz="1300"/>
              <a:t> 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their </a:t>
            </a:r>
            <a:r>
              <a:rPr b="1" lang="en" sz="1300"/>
              <a:t>reputation network</a:t>
            </a:r>
            <a:endParaRPr b="1" sz="1300"/>
          </a:p>
          <a:p>
            <a:pPr indent="-311150" lvl="0" marL="457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Users should be able to </a:t>
            </a:r>
            <a:r>
              <a:rPr b="1" lang="en" sz="1300"/>
              <a:t>announce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 interest</a:t>
            </a:r>
            <a:r>
              <a:rPr b="1" lang="en" sz="1300"/>
              <a:t> 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for specific items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Medium"/>
              <a:buChar char="•"/>
            </a:pP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Users should be able to visualize the </a:t>
            </a:r>
            <a:r>
              <a:rPr b="1" lang="en" sz="1300"/>
              <a:t>profiles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 of connected users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Medium"/>
              <a:buChar char="•"/>
            </a:pP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A community should be able to</a:t>
            </a:r>
            <a:r>
              <a:rPr b="1" lang="en" sz="1300"/>
              <a:t> host a community server</a:t>
            </a: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 using the source code, a Docker Image or soliciting EMPRESTA.ME to deploy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93" name="Google Shape;293;p3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4139811" y="2708844"/>
            <a:ext cx="1016000" cy="1000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79" l="-65427" r="-16047" t="-18309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1157033" y="2678123"/>
            <a:ext cx="1016000" cy="1000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8659" r="-1339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409863" y="514350"/>
            <a:ext cx="6972300" cy="838059"/>
            <a:chOff x="0" y="0"/>
            <a:chExt cx="18592800" cy="2234825"/>
          </a:xfrm>
        </p:grpSpPr>
        <p:sp>
          <p:nvSpPr>
            <p:cNvPr id="73" name="Google Shape;73;p13"/>
            <p:cNvSpPr txBox="1"/>
            <p:nvPr/>
          </p:nvSpPr>
          <p:spPr>
            <a:xfrm>
              <a:off x="0" y="0"/>
              <a:ext cx="185928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0" y="1947425"/>
              <a:ext cx="164298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75" name="Google Shape;75;p13"/>
          <p:cNvSpPr/>
          <p:nvPr/>
        </p:nvSpPr>
        <p:spPr>
          <a:xfrm>
            <a:off x="2659228" y="2687098"/>
            <a:ext cx="1016000" cy="1000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2389" l="0" r="0" t="-7609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3"/>
          <p:cNvGrpSpPr/>
          <p:nvPr/>
        </p:nvGrpSpPr>
        <p:grpSpPr>
          <a:xfrm>
            <a:off x="819842" y="3884937"/>
            <a:ext cx="1694118" cy="823456"/>
            <a:chOff x="-701186" y="-19075"/>
            <a:chExt cx="4077300" cy="2885269"/>
          </a:xfrm>
        </p:grpSpPr>
        <p:sp>
          <p:nvSpPr>
            <p:cNvPr id="77" name="Google Shape;77;p13"/>
            <p:cNvSpPr txBox="1"/>
            <p:nvPr/>
          </p:nvSpPr>
          <p:spPr>
            <a:xfrm>
              <a:off x="-566789" y="-19075"/>
              <a:ext cx="39429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Bruno Moura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8" name="Google Shape;78;p13"/>
            <p:cNvSpPr txBox="1"/>
            <p:nvPr/>
          </p:nvSpPr>
          <p:spPr>
            <a:xfrm>
              <a:off x="-701186" y="816594"/>
              <a:ext cx="4077300" cy="20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Cybersecurity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Backend Developer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brunorochamoura@ua.pt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" name="Google Shape;79;p13"/>
          <p:cNvGrpSpPr/>
          <p:nvPr/>
        </p:nvGrpSpPr>
        <p:grpSpPr>
          <a:xfrm>
            <a:off x="2602200" y="3892600"/>
            <a:ext cx="1120797" cy="609375"/>
            <a:chOff x="7" y="-19075"/>
            <a:chExt cx="3681988" cy="2135162"/>
          </a:xfrm>
        </p:grpSpPr>
        <p:sp>
          <p:nvSpPr>
            <p:cNvPr id="80" name="Google Shape;80;p13"/>
            <p:cNvSpPr txBox="1"/>
            <p:nvPr/>
          </p:nvSpPr>
          <p:spPr>
            <a:xfrm>
              <a:off x="7" y="-19075"/>
              <a:ext cx="36516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João Teles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1" name="Google Shape;81;p13"/>
            <p:cNvSpPr txBox="1"/>
            <p:nvPr/>
          </p:nvSpPr>
          <p:spPr>
            <a:xfrm>
              <a:off x="30395" y="821587"/>
              <a:ext cx="3651600" cy="12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Backend Developer 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D0A"/>
                </a:buClr>
                <a:buSzPts val="1500"/>
                <a:buFont typeface="Lato"/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jgtc@ua.pt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4099438" y="3905525"/>
            <a:ext cx="1091455" cy="607953"/>
            <a:chOff x="0" y="-19050"/>
            <a:chExt cx="3239700" cy="2130180"/>
          </a:xfrm>
        </p:grpSpPr>
        <p:sp>
          <p:nvSpPr>
            <p:cNvPr id="83" name="Google Shape;83;p13"/>
            <p:cNvSpPr txBox="1"/>
            <p:nvPr/>
          </p:nvSpPr>
          <p:spPr>
            <a:xfrm>
              <a:off x="0" y="-19050"/>
              <a:ext cx="32397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Inês Castro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" name="Google Shape;84;p13"/>
            <p:cNvSpPr txBox="1"/>
            <p:nvPr/>
          </p:nvSpPr>
          <p:spPr>
            <a:xfrm>
              <a:off x="0" y="816630"/>
              <a:ext cx="3239700" cy="12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 Manager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icbaptista@ua.pt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5" name="Google Shape;85;p13"/>
          <p:cNvGrpSpPr/>
          <p:nvPr/>
        </p:nvGrpSpPr>
        <p:grpSpPr>
          <a:xfrm>
            <a:off x="5483225" y="3925900"/>
            <a:ext cx="1335640" cy="823456"/>
            <a:chOff x="-519222" y="-19075"/>
            <a:chExt cx="4624794" cy="2885269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-519222" y="-19075"/>
              <a:ext cx="46035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Rafael Remígio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-497928" y="816594"/>
              <a:ext cx="4603500" cy="20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Android Dev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Network Engineer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rafael.lixa@ua.pt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 b="0" l="2061" r="2051" t="0"/>
          <a:stretch/>
        </p:blipFill>
        <p:spPr>
          <a:xfrm>
            <a:off x="1139657" y="2669160"/>
            <a:ext cx="1054500" cy="1059300"/>
          </a:xfrm>
          <a:prstGeom prst="ellipse">
            <a:avLst/>
          </a:prstGeom>
          <a:solidFill>
            <a:srgbClr val="6A6A6A">
              <a:alpha val="46670"/>
            </a:srgbClr>
          </a:solidFill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 b="0" l="1672" r="1672" t="0"/>
          <a:stretch/>
        </p:blipFill>
        <p:spPr>
          <a:xfrm>
            <a:off x="4101625" y="2669142"/>
            <a:ext cx="1091400" cy="1084200"/>
          </a:xfrm>
          <a:prstGeom prst="ellipse">
            <a:avLst/>
          </a:prstGeom>
          <a:solidFill>
            <a:srgbClr val="6A6A6A">
              <a:alpha val="46670"/>
            </a:srgbClr>
          </a:solidFill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 b="1465" l="0" r="0" t="1475"/>
          <a:stretch/>
        </p:blipFill>
        <p:spPr>
          <a:xfrm>
            <a:off x="2602203" y="2653689"/>
            <a:ext cx="1095300" cy="1063200"/>
          </a:xfrm>
          <a:prstGeom prst="ellipse">
            <a:avLst/>
          </a:prstGeom>
          <a:solidFill>
            <a:srgbClr val="6A6A6A">
              <a:alpha val="46670"/>
            </a:srgbClr>
          </a:solidFill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7065075" y="2708850"/>
            <a:ext cx="1095375" cy="10636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4998" l="0" r="0" t="-24998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7148774" y="3923825"/>
            <a:ext cx="1091455" cy="607953"/>
            <a:chOff x="0" y="-19050"/>
            <a:chExt cx="3239700" cy="2130180"/>
          </a:xfrm>
        </p:grpSpPr>
        <p:sp>
          <p:nvSpPr>
            <p:cNvPr id="93" name="Google Shape;93;p13"/>
            <p:cNvSpPr txBox="1"/>
            <p:nvPr/>
          </p:nvSpPr>
          <p:spPr>
            <a:xfrm>
              <a:off x="0" y="-19050"/>
              <a:ext cx="32397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Diogo Silva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0" y="816630"/>
              <a:ext cx="3239700" cy="12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DevOps Master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diogoasilva@ua.pt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95" name="Google Shape;95;p13"/>
          <p:cNvPicPr preferRelativeResize="0"/>
          <p:nvPr/>
        </p:nvPicPr>
        <p:blipFill rotWithShape="1">
          <a:blip r:embed="rId10">
            <a:alphaModFix/>
          </a:blip>
          <a:srcRect b="41083" l="28771" r="26649" t="12500"/>
          <a:stretch/>
        </p:blipFill>
        <p:spPr>
          <a:xfrm>
            <a:off x="5583354" y="2687105"/>
            <a:ext cx="1091400" cy="108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11">
            <a:alphaModFix/>
          </a:blip>
          <a:srcRect b="15952" l="14350" r="20422" t="0"/>
          <a:stretch/>
        </p:blipFill>
        <p:spPr>
          <a:xfrm>
            <a:off x="6991600" y="2577900"/>
            <a:ext cx="1242300" cy="120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3937425" y="2026275"/>
            <a:ext cx="1415485" cy="384860"/>
            <a:chOff x="-5868948" y="2608622"/>
            <a:chExt cx="4201500" cy="1348494"/>
          </a:xfrm>
        </p:grpSpPr>
        <p:sp>
          <p:nvSpPr>
            <p:cNvPr id="99" name="Google Shape;99;p13"/>
            <p:cNvSpPr txBox="1"/>
            <p:nvPr/>
          </p:nvSpPr>
          <p:spPr>
            <a:xfrm>
              <a:off x="-5868948" y="2608622"/>
              <a:ext cx="42015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Prof. Zúquete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0" name="Google Shape;100;p13"/>
            <p:cNvSpPr txBox="1"/>
            <p:nvPr/>
          </p:nvSpPr>
          <p:spPr>
            <a:xfrm>
              <a:off x="-5388060" y="3417716"/>
              <a:ext cx="32397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Mentor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101" name="Google Shape;101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73302" y="692450"/>
            <a:ext cx="1149000" cy="114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type="title"/>
          </p:nvPr>
        </p:nvSpPr>
        <p:spPr>
          <a:xfrm>
            <a:off x="523675" y="514350"/>
            <a:ext cx="75384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</a:t>
            </a:r>
            <a:r>
              <a:rPr lang="en"/>
              <a:t>Requirements</a:t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1" name="Google Shape;301;p31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1698382" y="1701950"/>
            <a:ext cx="1625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Compatibility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Usability and Accessibility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1698385" y="2936425"/>
            <a:ext cx="19410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Security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1698384" y="3554350"/>
            <a:ext cx="1823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Maintainability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959637" y="28200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"/>
          <p:cNvSpPr txBox="1"/>
          <p:nvPr/>
        </p:nvSpPr>
        <p:spPr>
          <a:xfrm>
            <a:off x="1005294" y="29406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959662" y="34394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 txBox="1"/>
          <p:nvPr/>
        </p:nvSpPr>
        <p:spPr>
          <a:xfrm>
            <a:off x="1005319" y="35599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2" name="Google Shape;312;p3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1"/>
          <p:cNvSpPr txBox="1"/>
          <p:nvPr>
            <p:ph idx="1" type="body"/>
          </p:nvPr>
        </p:nvSpPr>
        <p:spPr>
          <a:xfrm>
            <a:off x="5300823" y="1701900"/>
            <a:ext cx="19410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Fault-Tolerance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4562087" y="15869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4607744" y="17075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>
            <p:ph type="title"/>
          </p:nvPr>
        </p:nvSpPr>
        <p:spPr>
          <a:xfrm>
            <a:off x="523675" y="514350"/>
            <a:ext cx="75384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Compatibility</a:t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"/>
          <p:cNvSpPr txBox="1"/>
          <p:nvPr>
            <p:ph idx="1" type="body"/>
          </p:nvPr>
        </p:nvSpPr>
        <p:spPr>
          <a:xfrm>
            <a:off x="1698371" y="1701950"/>
            <a:ext cx="2590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Android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Desktop App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2"/>
          <p:cNvSpPr txBox="1"/>
          <p:nvPr>
            <p:ph idx="1" type="body"/>
          </p:nvPr>
        </p:nvSpPr>
        <p:spPr>
          <a:xfrm>
            <a:off x="1698375" y="2936425"/>
            <a:ext cx="35229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Server Operating System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959637" y="28200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 txBox="1"/>
          <p:nvPr/>
        </p:nvSpPr>
        <p:spPr>
          <a:xfrm>
            <a:off x="1005294" y="29406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1" name="Google Shape;331;p3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523675" y="514350"/>
            <a:ext cx="75384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337" name="Google Shape;337;p33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3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3"/>
          <p:cNvSpPr txBox="1"/>
          <p:nvPr>
            <p:ph idx="1" type="body"/>
          </p:nvPr>
        </p:nvSpPr>
        <p:spPr>
          <a:xfrm>
            <a:off x="1698376" y="1701950"/>
            <a:ext cx="30180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Efficiency of use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3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Accessibility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1005294" y="2940648"/>
            <a:ext cx="382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5" name="Google Shape;345;p3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>
            <p:ph type="title"/>
          </p:nvPr>
        </p:nvSpPr>
        <p:spPr>
          <a:xfrm>
            <a:off x="523675" y="514350"/>
            <a:ext cx="75384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 txBox="1"/>
          <p:nvPr>
            <p:ph idx="1" type="body"/>
          </p:nvPr>
        </p:nvSpPr>
        <p:spPr>
          <a:xfrm>
            <a:off x="1698372" y="1701950"/>
            <a:ext cx="22515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Impersonation Attacks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Vouch Forgery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 txBox="1"/>
          <p:nvPr>
            <p:ph idx="1" type="body"/>
          </p:nvPr>
        </p:nvSpPr>
        <p:spPr>
          <a:xfrm>
            <a:off x="1698385" y="2936425"/>
            <a:ext cx="19410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Vouch Omission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 txBox="1"/>
          <p:nvPr>
            <p:ph idx="1" type="body"/>
          </p:nvPr>
        </p:nvSpPr>
        <p:spPr>
          <a:xfrm>
            <a:off x="1698372" y="3554350"/>
            <a:ext cx="24651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Server Impersonation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959637" y="28200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 txBox="1"/>
          <p:nvPr/>
        </p:nvSpPr>
        <p:spPr>
          <a:xfrm>
            <a:off x="1005294" y="29406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959662" y="34394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1005319" y="35599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34"/>
          <p:cNvSpPr txBox="1"/>
          <p:nvPr>
            <p:ph idx="1" type="body"/>
          </p:nvPr>
        </p:nvSpPr>
        <p:spPr>
          <a:xfrm>
            <a:off x="5300823" y="1701900"/>
            <a:ext cx="19410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Fault-Tolerance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4"/>
          <p:cNvSpPr/>
          <p:nvPr/>
        </p:nvSpPr>
        <p:spPr>
          <a:xfrm>
            <a:off x="4562087" y="15869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4"/>
          <p:cNvSpPr txBox="1"/>
          <p:nvPr/>
        </p:nvSpPr>
        <p:spPr>
          <a:xfrm>
            <a:off x="4607744" y="17075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type="title"/>
          </p:nvPr>
        </p:nvSpPr>
        <p:spPr>
          <a:xfrm>
            <a:off x="523675" y="514350"/>
            <a:ext cx="75384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Maintainability</a:t>
            </a:r>
            <a:endParaRPr/>
          </a:p>
        </p:txBody>
      </p:sp>
      <p:sp>
        <p:nvSpPr>
          <p:cNvPr id="373" name="Google Shape;373;p35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5"/>
          <p:cNvSpPr txBox="1"/>
          <p:nvPr>
            <p:ph idx="1" type="body"/>
          </p:nvPr>
        </p:nvSpPr>
        <p:spPr>
          <a:xfrm>
            <a:off x="1698372" y="1701950"/>
            <a:ext cx="22515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Server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Android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5"/>
          <p:cNvSpPr txBox="1"/>
          <p:nvPr>
            <p:ph idx="1" type="body"/>
          </p:nvPr>
        </p:nvSpPr>
        <p:spPr>
          <a:xfrm>
            <a:off x="1698385" y="2936425"/>
            <a:ext cx="19410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Desktop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5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5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959637" y="28200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 txBox="1"/>
          <p:nvPr/>
        </p:nvSpPr>
        <p:spPr>
          <a:xfrm>
            <a:off x="1005294" y="29406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3" name="Google Shape;383;p3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35"/>
          <p:cNvSpPr txBox="1"/>
          <p:nvPr>
            <p:ph idx="1" type="body"/>
          </p:nvPr>
        </p:nvSpPr>
        <p:spPr>
          <a:xfrm>
            <a:off x="5344485" y="1703325"/>
            <a:ext cx="19410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Documentation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5"/>
          <p:cNvSpPr/>
          <p:nvPr/>
        </p:nvSpPr>
        <p:spPr>
          <a:xfrm>
            <a:off x="4605737" y="15869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4651394" y="17075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523675" y="514350"/>
            <a:ext cx="75384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Tolerance</a:t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4" name="Google Shape;394;p36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 txBox="1"/>
          <p:nvPr>
            <p:ph idx="1" type="body"/>
          </p:nvPr>
        </p:nvSpPr>
        <p:spPr>
          <a:xfrm>
            <a:off x="1698372" y="1701950"/>
            <a:ext cx="22515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Server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Client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9" name="Google Shape;399;p3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/>
          <p:nvPr/>
        </p:nvSpPr>
        <p:spPr>
          <a:xfrm>
            <a:off x="-693291" y="-639694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62000" y="4019550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876774" y="3959150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37"/>
          <p:cNvSpPr txBox="1"/>
          <p:nvPr/>
        </p:nvSpPr>
        <p:spPr>
          <a:xfrm>
            <a:off x="1207174" y="1209750"/>
            <a:ext cx="6669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1" sz="6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ARCHITECTURE</a:t>
            </a:r>
            <a:endParaRPr b="1" sz="5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</p:txBody>
      </p:sp>
      <p:sp>
        <p:nvSpPr>
          <p:cNvPr id="414" name="Google Shape;414;p3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900" y="1232250"/>
            <a:ext cx="4260681" cy="36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/>
          <p:nvPr/>
        </p:nvSpPr>
        <p:spPr>
          <a:xfrm>
            <a:off x="-693291" y="-639694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762000" y="4019550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7876774" y="3959150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39"/>
          <p:cNvSpPr txBox="1"/>
          <p:nvPr/>
        </p:nvSpPr>
        <p:spPr>
          <a:xfrm>
            <a:off x="1207174" y="1209750"/>
            <a:ext cx="6669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1" sz="6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TECHNOLOGIES</a:t>
            </a:r>
            <a:endParaRPr b="1" sz="5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</a:t>
            </a:r>
            <a:endParaRPr/>
          </a:p>
        </p:txBody>
      </p:sp>
      <p:sp>
        <p:nvSpPr>
          <p:cNvPr id="430" name="Google Shape;430;p4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1" name="Google Shape;4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375" y="1232250"/>
            <a:ext cx="4245000" cy="339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/>
        </p:nvSpPr>
        <p:spPr>
          <a:xfrm>
            <a:off x="1207174" y="1209750"/>
            <a:ext cx="6669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6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STATE OF THE ART</a:t>
            </a:r>
            <a:endParaRPr b="1" sz="5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-754241" y="2818631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762000" y="4019550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7270299" y="250425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/>
        </p:nvSpPr>
        <p:spPr>
          <a:xfrm>
            <a:off x="1237199" y="1251475"/>
            <a:ext cx="6669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1" sz="6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MOCKUP</a:t>
            </a:r>
            <a:endParaRPr b="1" sz="5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-693291" y="-639694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/>
          <p:nvPr/>
        </p:nvSpPr>
        <p:spPr>
          <a:xfrm>
            <a:off x="762000" y="4019550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7876774" y="3959150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42"/>
          <p:cNvSpPr txBox="1"/>
          <p:nvPr>
            <p:ph idx="4294967295"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sp>
        <p:nvSpPr>
          <p:cNvPr id="447" name="Google Shape;447;p42"/>
          <p:cNvSpPr txBox="1"/>
          <p:nvPr/>
        </p:nvSpPr>
        <p:spPr>
          <a:xfrm>
            <a:off x="3296075" y="2278900"/>
            <a:ext cx="4086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EMPRESTA.ME</a:t>
            </a:r>
            <a:endParaRPr sz="33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48" name="Google Shape;4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150" y="231245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43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54" name="Google Shape;454;p43"/>
            <p:cNvSpPr/>
            <p:nvPr/>
          </p:nvSpPr>
          <p:spPr>
            <a:xfrm>
              <a:off x="-1537049" y="-9639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-1529802" y="939117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-1529802" y="844243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-1529802" y="749360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-1529802" y="654486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-1529802" y="559612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-1529802" y="464738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-1529802" y="369865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-1529802" y="274991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-1529802" y="180107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-1529802" y="85233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7950525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700178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6052952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104214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415547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320673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2257999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130926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36042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-58831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43"/>
          <p:cNvGrpSpPr/>
          <p:nvPr/>
        </p:nvGrpSpPr>
        <p:grpSpPr>
          <a:xfrm>
            <a:off x="2022225" y="1913392"/>
            <a:ext cx="5099518" cy="1401321"/>
            <a:chOff x="-14" y="285750"/>
            <a:chExt cx="13598714" cy="3736855"/>
          </a:xfrm>
        </p:grpSpPr>
        <p:sp>
          <p:nvSpPr>
            <p:cNvPr id="476" name="Google Shape;476;p43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7" name="Google Shape;477;p43"/>
            <p:cNvSpPr txBox="1"/>
            <p:nvPr/>
          </p:nvSpPr>
          <p:spPr>
            <a:xfrm>
              <a:off x="-14" y="3365905"/>
              <a:ext cx="13598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 love cats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78" name="Google Shape;478;p43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3"/>
          <p:cNvSpPr/>
          <p:nvPr/>
        </p:nvSpPr>
        <p:spPr>
          <a:xfrm rot="5400000">
            <a:off x="1412630" y="3399051"/>
            <a:ext cx="1219200" cy="1219197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7446365" y="514350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43"/>
          <p:cNvSpPr txBox="1"/>
          <p:nvPr/>
        </p:nvSpPr>
        <p:spPr>
          <a:xfrm>
            <a:off x="8125200" y="0"/>
            <a:ext cx="29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amogus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4"/>
          <p:cNvSpPr txBox="1"/>
          <p:nvPr>
            <p:ph idx="4294967295"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489" name="Google Shape;489;p44"/>
          <p:cNvSpPr txBox="1"/>
          <p:nvPr>
            <p:ph idx="4294967295" type="subTitle"/>
          </p:nvPr>
        </p:nvSpPr>
        <p:spPr>
          <a:xfrm>
            <a:off x="516600" y="1295325"/>
            <a:ext cx="7581300" cy="20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•"/>
            </a:pPr>
            <a:r>
              <a:rPr lang="en" sz="1400"/>
              <a:t>Git Repository: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https://github.com/Empresta-me/EMPRESTA.ME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JIRA Dashboard: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https://empresta-me.atlassian.net/jira/software/projects/EM/boards/1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Project Website:</a:t>
            </a:r>
            <a:r>
              <a:rPr lang="en" sz="1400" u="sng">
                <a:hlinkClick r:id="rId5"/>
              </a:rPr>
              <a:t>https://63fd6f75138ca73713a84f67--dulcet-pixie-2bb283.netlify.app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/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Project Calendar: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https://docs.google.com/document/d/1ojUC0AnJ4vfHKHjLPlKtDW71YiPjcCQm_ghkLE9YLKU/edit?usp=sharing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800"/>
              </a:spcAft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 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85750" y="3039972"/>
            <a:ext cx="80700" cy="86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2618112" y="3039972"/>
            <a:ext cx="80700" cy="86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4890148" y="3039972"/>
            <a:ext cx="80700" cy="86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Related Work</a:t>
            </a:r>
            <a:endParaRPr b="1" sz="41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288000" y="3262875"/>
            <a:ext cx="2108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  <a:t>NANO Currency</a:t>
            </a:r>
            <a:b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Inspired by block lattice</a:t>
            </a:r>
            <a:endParaRPr sz="16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4887888" y="3262875"/>
            <a:ext cx="2108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  <a:t>BitTorrent</a:t>
            </a:r>
            <a:endParaRPr sz="1600">
              <a:solidFill>
                <a:srgbClr val="36373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Inspired by architecture</a:t>
            </a:r>
            <a:endParaRPr sz="16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2618101" y="3229500"/>
            <a:ext cx="2108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  <a:t>Bitcoin</a:t>
            </a:r>
            <a:b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Inspired by blockchain</a:t>
            </a:r>
            <a:endParaRPr sz="16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6768000" y="3039972"/>
            <a:ext cx="80700" cy="86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6770250" y="3262875"/>
            <a:ext cx="2108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  <a:t>PGP</a:t>
            </a:r>
            <a:b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Inspired by web of trust</a:t>
            </a:r>
            <a:endParaRPr sz="16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0" y="1804625"/>
            <a:ext cx="1235350" cy="12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500" y="1501000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887" y="1771262"/>
            <a:ext cx="1294976" cy="12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7500" y="1693175"/>
            <a:ext cx="2916499" cy="14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740248" y="2987797"/>
            <a:ext cx="80700" cy="86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Inspiration</a:t>
            </a:r>
            <a:r>
              <a:rPr b="1" lang="en" sz="41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: BitTorrent</a:t>
            </a:r>
            <a:endParaRPr b="1" sz="41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38000" y="3210700"/>
            <a:ext cx="29370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  <a:t>BitTorrent</a:t>
            </a:r>
            <a:endParaRPr sz="1600">
              <a:solidFill>
                <a:srgbClr val="36373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Inspired by architecture</a:t>
            </a:r>
            <a:endParaRPr b="1"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Circumstances prohibit P2P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Federated network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00" y="14488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047" y="1232250"/>
            <a:ext cx="4280750" cy="27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3800050" y="4084175"/>
            <a:ext cx="4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BitTorrent Network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740248" y="2987797"/>
            <a:ext cx="80700" cy="86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Inspiration</a:t>
            </a:r>
            <a:r>
              <a:rPr b="1" lang="en" sz="41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: BitTorrent</a:t>
            </a:r>
            <a:endParaRPr b="1" sz="41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738000" y="3210700"/>
            <a:ext cx="29370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  <a:t>BitTorrent</a:t>
            </a:r>
            <a:endParaRPr sz="1600">
              <a:solidFill>
                <a:srgbClr val="36373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Inspired by architecture</a:t>
            </a:r>
            <a:endParaRPr b="1"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Circumstances prohibit P2P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Federated network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00" y="14488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 b="651" l="0" r="0" t="641"/>
          <a:stretch/>
        </p:blipFill>
        <p:spPr>
          <a:xfrm>
            <a:off x="3800047" y="1232250"/>
            <a:ext cx="4280750" cy="27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3800050" y="4084175"/>
            <a:ext cx="4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Example of federated architecture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740248" y="2987797"/>
            <a:ext cx="80700" cy="86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Inspiration</a:t>
            </a:r>
            <a:r>
              <a:rPr b="1" lang="en" sz="41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: PGP</a:t>
            </a:r>
            <a:endParaRPr b="1" sz="41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10241" r="10241" t="0"/>
          <a:stretch/>
        </p:blipFill>
        <p:spPr>
          <a:xfrm>
            <a:off x="3142426" y="1193850"/>
            <a:ext cx="5291500" cy="3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740250" y="3210825"/>
            <a:ext cx="2108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  <a:t>PGP</a:t>
            </a:r>
            <a:b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Inspired by web of trust</a:t>
            </a:r>
            <a:endParaRPr b="1"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Used for key certification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Transitive trust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00" y="1648800"/>
            <a:ext cx="2916500" cy="14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740248" y="2987797"/>
            <a:ext cx="80700" cy="86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Inspiration</a:t>
            </a:r>
            <a:r>
              <a:rPr b="1" lang="en" sz="41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: Bitcoin</a:t>
            </a:r>
            <a:endParaRPr b="1" sz="41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740251" y="3226975"/>
            <a:ext cx="2108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  <a:t>Bitcoin</a:t>
            </a:r>
            <a:b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Inspired by blockchain</a:t>
            </a:r>
            <a:endParaRPr b="1"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Distributed Ledger Tech.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Issue 1: Size (~400 GB)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Issue 2: PoW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We got around that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62" y="1692812"/>
            <a:ext cx="1294976" cy="12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526" y="1407700"/>
            <a:ext cx="5990249" cy="299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740248" y="2987797"/>
            <a:ext cx="80700" cy="86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Inspiration</a:t>
            </a:r>
            <a:r>
              <a:rPr b="1" lang="en" sz="41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: NANO</a:t>
            </a:r>
            <a:endParaRPr b="1" sz="41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740250" y="3224625"/>
            <a:ext cx="23919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  <a:t>NANO Currency</a:t>
            </a:r>
            <a:br>
              <a:rPr lang="en" sz="1600">
                <a:solidFill>
                  <a:srgbClr val="363739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Inspired by block lattice</a:t>
            </a:r>
            <a:endParaRPr b="1"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Every account has a blockchain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Parallelism!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Better performance</a:t>
            </a:r>
            <a:endParaRPr sz="13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50" y="1752450"/>
            <a:ext cx="1235350" cy="12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663" y="1181775"/>
            <a:ext cx="4910912" cy="360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